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64" r:id="rId3"/>
    <p:sldId id="271" r:id="rId4"/>
    <p:sldId id="265" r:id="rId5"/>
    <p:sldId id="279" r:id="rId6"/>
    <p:sldId id="280" r:id="rId7"/>
    <p:sldId id="281" r:id="rId8"/>
    <p:sldId id="282" r:id="rId9"/>
    <p:sldId id="285" r:id="rId10"/>
    <p:sldId id="397" r:id="rId11"/>
    <p:sldId id="266" r:id="rId12"/>
    <p:sldId id="286" r:id="rId13"/>
    <p:sldId id="287" r:id="rId14"/>
    <p:sldId id="289" r:id="rId15"/>
    <p:sldId id="291" r:id="rId16"/>
    <p:sldId id="292" r:id="rId17"/>
    <p:sldId id="267" r:id="rId18"/>
    <p:sldId id="407" r:id="rId19"/>
    <p:sldId id="307" r:id="rId20"/>
    <p:sldId id="274" r:id="rId21"/>
    <p:sldId id="293" r:id="rId22"/>
    <p:sldId id="309" r:id="rId23"/>
    <p:sldId id="315" r:id="rId24"/>
    <p:sldId id="396" r:id="rId25"/>
    <p:sldId id="308" r:id="rId26"/>
    <p:sldId id="319" r:id="rId27"/>
    <p:sldId id="410" r:id="rId28"/>
    <p:sldId id="408" r:id="rId29"/>
    <p:sldId id="323" r:id="rId30"/>
    <p:sldId id="275" r:id="rId31"/>
    <p:sldId id="334" r:id="rId32"/>
    <p:sldId id="416" r:id="rId33"/>
    <p:sldId id="335" r:id="rId34"/>
    <p:sldId id="336" r:id="rId35"/>
    <p:sldId id="337" r:id="rId36"/>
    <p:sldId id="339" r:id="rId37"/>
    <p:sldId id="417" r:id="rId38"/>
    <p:sldId id="343" r:id="rId39"/>
    <p:sldId id="418" r:id="rId40"/>
    <p:sldId id="345" r:id="rId41"/>
    <p:sldId id="414" r:id="rId42"/>
    <p:sldId id="342" r:id="rId43"/>
    <p:sldId id="361" r:id="rId44"/>
    <p:sldId id="388" r:id="rId45"/>
    <p:sldId id="387" r:id="rId46"/>
    <p:sldId id="386" r:id="rId47"/>
    <p:sldId id="383" r:id="rId48"/>
    <p:sldId id="362" r:id="rId49"/>
    <p:sldId id="403" r:id="rId50"/>
    <p:sldId id="401" r:id="rId51"/>
    <p:sldId id="402" r:id="rId52"/>
    <p:sldId id="364" r:id="rId53"/>
    <p:sldId id="411" r:id="rId54"/>
    <p:sldId id="409" r:id="rId55"/>
    <p:sldId id="366" r:id="rId56"/>
    <p:sldId id="375" r:id="rId57"/>
    <p:sldId id="376" r:id="rId58"/>
    <p:sldId id="421" r:id="rId59"/>
    <p:sldId id="422" r:id="rId60"/>
    <p:sldId id="423" r:id="rId61"/>
    <p:sldId id="377" r:id="rId62"/>
    <p:sldId id="395" r:id="rId63"/>
    <p:sldId id="368" r:id="rId64"/>
    <p:sldId id="419" r:id="rId65"/>
    <p:sldId id="378" r:id="rId66"/>
    <p:sldId id="381" r:id="rId67"/>
    <p:sldId id="382" r:id="rId68"/>
    <p:sldId id="269" r:id="rId69"/>
    <p:sldId id="284" r:id="rId70"/>
    <p:sldId id="394" r:id="rId71"/>
    <p:sldId id="412" r:id="rId72"/>
    <p:sldId id="277" r:id="rId73"/>
    <p:sldId id="353" r:id="rId74"/>
    <p:sldId id="352" r:id="rId75"/>
    <p:sldId id="356" r:id="rId76"/>
    <p:sldId id="357" r:id="rId77"/>
    <p:sldId id="360" r:id="rId78"/>
    <p:sldId id="359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9AEE"/>
    <a:srgbClr val="E1E5E5"/>
    <a:srgbClr val="FFFFFF"/>
    <a:srgbClr val="EAB0AA"/>
    <a:srgbClr val="000000"/>
    <a:srgbClr val="A546EE"/>
    <a:srgbClr val="EA7B9B"/>
    <a:srgbClr val="EA145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3"/>
    <p:restoredTop sz="96279"/>
  </p:normalViewPr>
  <p:slideViewPr>
    <p:cSldViewPr snapToGrid="0">
      <p:cViewPr varScale="1">
        <p:scale>
          <a:sx n="145" d="100"/>
          <a:sy n="145" d="100"/>
        </p:scale>
        <p:origin x="4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7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8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253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nicaltrials.gov/ct2/show/NCT0325487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854505" y="5786395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June 20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E9C7-9EBF-0C7B-7273-13A2347D250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68687F-8051-6640-CAA6-FC1E63C14FF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657926-A743-220E-CCB6-174EEF95E57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552B3E-BB3A-7DDA-2982-2A45126CD1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415CF2-52C4-507B-1D3B-5C1428D18B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82B51-8C0B-4DD5-63D0-E32E12E9C2D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5322AD-19FA-A598-DFFB-2BC42E925C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Broader Impact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25397-BE8F-13C4-18FB-D43DB54B3A90}"/>
              </a:ext>
            </a:extLst>
          </p:cNvPr>
          <p:cNvSpPr txBox="1"/>
          <p:nvPr/>
        </p:nvSpPr>
        <p:spPr>
          <a:xfrm>
            <a:off x="838512" y="2028616"/>
            <a:ext cx="97474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reduce cost + labor burden of finding patients for clinical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NLP for cohort discovery may be useful for other kinds of biomedical research,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Question answering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extraction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system performance by comparing patients found to those actually enrolled in trials (Aim 2, discussed shortly)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Novel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Significantly raises standards for this task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5834AE-8CF3-4499-54C1-439DB62CD12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83D802-5819-09B8-9B58-C01D0C61B2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0264BAE-A75A-DE09-68BD-DA754134AC5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F7DB21-CB58-5859-4DFF-148F502C840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09D596-7237-9F16-C05F-DFA0858C8AC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A66614-794E-FF29-E454-C63A2F1C057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B848CF-D927-C3EF-7255-F4616FB0A91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9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E5A21-B8FF-6F78-66A1-824B1F63FF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E3CF-1A2A-2B7C-2A6F-8E63A885AE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6C017-4F01-2A42-FA94-FD6AAAFA49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20849-BB09-F0F4-56DA-B724F649898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F6255E-037C-60EA-F39E-B08D4734C0E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07363-EAC7-60BA-689B-74D5D5EC3B8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0DF7D-B804-F3CE-4601-ACFC11EA2D2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61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1 - Corpora of Eligibility Criteria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406715" y="1890117"/>
            <a:ext cx="541835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(2011)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domains, custom schema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publicly available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(2017)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230 eligibility criteria documents related to Alzheimer's Disease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Based on the OMOP database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9" y="4070493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6634380" y="5767495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8860-00CD-9EFD-5F1F-49D83E31C608}"/>
              </a:ext>
            </a:extLst>
          </p:cNvPr>
          <p:cNvSpPr txBox="1"/>
          <p:nvPr/>
        </p:nvSpPr>
        <p:spPr>
          <a:xfrm>
            <a:off x="6366935" y="1890117"/>
            <a:ext cx="50433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(2020)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Based on OMOP database schema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4A17D6-02F1-1C36-C7CB-A91C12E7058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D14AA-B122-FC51-550C-02696184923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93DBC7-785B-DE36-3C3F-72B0EC768C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F0506-1517-D2A0-2540-DF8FF2693DB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D0900E-4FB1-1BB7-B57A-31AC70C7D4B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5FE1B-2D7B-0148-3486-36020A51221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8DBE-2127-EF27-28DB-77774DBA54C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2 - 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30" y="1940780"/>
            <a:ext cx="707423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Tend to fall short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some combination of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Only generating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data model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Assuming user utterances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directly to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table/column names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dependent on specific 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/codes in database (unknown to the model)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990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A4EA76-0218-B905-6058-421AD5D284D6}"/>
              </a:ext>
            </a:extLst>
          </p:cNvPr>
          <p:cNvGrpSpPr/>
          <p:nvPr/>
        </p:nvGrpSpPr>
        <p:grpSpPr>
          <a:xfrm>
            <a:off x="8463669" y="1799402"/>
            <a:ext cx="3248896" cy="3543065"/>
            <a:chOff x="1288477" y="4555063"/>
            <a:chExt cx="3248896" cy="35430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4FAA5D1-874F-A70B-D8DA-16EB21DFCC0F}"/>
                </a:ext>
              </a:extLst>
            </p:cNvPr>
            <p:cNvGrpSpPr/>
            <p:nvPr/>
          </p:nvGrpSpPr>
          <p:grpSpPr>
            <a:xfrm>
              <a:off x="1313414" y="4555063"/>
              <a:ext cx="3223959" cy="3484178"/>
              <a:chOff x="1325809" y="4404174"/>
              <a:chExt cx="3223959" cy="348417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BB9591-79E7-A180-DDA7-BE9D5A9A896F}"/>
                  </a:ext>
                </a:extLst>
              </p:cNvPr>
              <p:cNvSpPr txBox="1"/>
              <p:nvPr/>
            </p:nvSpPr>
            <p:spPr>
              <a:xfrm>
                <a:off x="1571847" y="7519020"/>
                <a:ext cx="2601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cs typeface="Consolas" panose="020B0609020204030204" pitchFamily="49" charset="0"/>
                  </a:rPr>
                  <a:t>“Hemoglobin A1c &gt; 6.5%”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4A29E7-E00C-8494-ECF3-CE7D8D562E16}"/>
                  </a:ext>
                </a:extLst>
              </p:cNvPr>
              <p:cNvSpPr txBox="1"/>
              <p:nvPr/>
            </p:nvSpPr>
            <p:spPr>
              <a:xfrm>
                <a:off x="1325809" y="4404174"/>
                <a:ext cx="322395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patient_id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labs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lab_type = </a:t>
                </a:r>
                <a:r>
                  <a:rPr lang="en-US" dirty="0">
                    <a:solidFill>
                      <a:srgbClr val="C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‘a1c’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r>
                  <a:rPr lang="ja-JP" altLang="en-US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　　　　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AND</a:t>
                </a:r>
                <a:r>
                  <a:rPr lang="en-US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value &gt; 6.5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D9A40D6-1A8B-362E-5EC4-342CB6F43DFB}"/>
                </a:ext>
              </a:extLst>
            </p:cNvPr>
            <p:cNvSpPr/>
            <p:nvPr/>
          </p:nvSpPr>
          <p:spPr>
            <a:xfrm>
              <a:off x="1288477" y="4555066"/>
              <a:ext cx="3233811" cy="354306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719E8C1-38D0-DF61-89D9-65EF60C4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487" y="3302615"/>
            <a:ext cx="1508173" cy="129812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395C2F-B8CC-B201-950C-56DABD3F6DC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26B705-856A-C3A4-DC50-C93142DFC7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97ECB-617F-6636-D5D3-CDA26C09072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70CA6-BE51-9446-19EE-D5525106D63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21D71-2F88-F46A-DD67-90B27766A0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84CA09-55A1-B517-0EC0-C4C48B2468D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D45334-B1E7-5A77-E011-54E793B96DD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 IOS Press, 2015.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63" y="4249476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Clinical notes sorted by those meeting criteria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Various architectures (Chen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and patient medical history represented as vectorized embeddings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by cosine similarity or as entailment problem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25170" y="4441953"/>
            <a:ext cx="9958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Graphs, OWL reasoners to predict eligibility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Various logical annotation representations for eligibility criteria using First Order Logic,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C6189-454D-CCB3-ECFB-49D0B063065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48B56-2143-8CB6-9B20-B72E283069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5974B-4D1C-F4E3-06F0-978A52A60C9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68D838-9D6D-1786-9A2C-740780129B7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4BFBE8-14E9-CE99-76C2-EECFA7BA229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BA033-120E-5B0A-79F2-40D71B5AF26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BBA6A-BA76-15AE-68D8-5BCDD23B74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3 - 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Hybrid approach: BERT for negation detection and CRF-based classifier for NER, rules for logical composition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generates SQL from rules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593985"/>
            <a:ext cx="4897954" cy="50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291B5-C722-FA8F-B66F-1B2F18AE06C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FFEEB-6693-954A-619A-C1B3ECCD857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45310B-6B12-6F02-596D-46BBE06CBE1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027CA-EC11-7F92-9934-268B322FBC6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11DF5-0046-EBDB-EF89-9600E3B4C2F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9DB13-2DDE-DB3D-1827-92696E6F3B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F5A6B-6A28-03B1-0ADC-39588C475D4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corpus is broad, large,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will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be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demonstrate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near-human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results in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cohorts of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will be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9AC12-9E92-0AA0-CBFE-CB11E1C2843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2695D-A3D3-C3FC-4551-328F89722D3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B3AB-1AD1-781D-BBE9-A5B52CA111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266-BA37-BD10-A8FD-A7DC791D65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9DC94-9403-65F0-790C-6570C3838F3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41896-3205-B4F4-66FA-195215470FA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B5FC7-1028-EF3B-ADAA-7BE0140E671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E72934-8941-2956-5EE9-A9212C4C0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D2360-E64C-A9D6-166E-8468C46C388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A85674-6790-B987-1056-39D357BC99E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304EF-AF83-A6EF-9567-E5AC89A5DED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23631-5D03-DB0F-3D09-5C28BF22709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FB8F-9BA6-A209-C910-A4195ADB1E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2F95A8-4EDC-497E-E3DF-70702F11BA4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90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8288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eligibility criteria which can be used to train predictive models to aid in SQL query generation.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Published in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August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7349C3-8F4D-8DDB-8B5D-9443C707384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EB051-7083-12FA-4178-C61EE11A6C9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C50AB-0383-672F-BC0F-807A56689A5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11F15B-5DD5-8D9F-2F55-C8C9B264C2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C4D59-C4EA-D443-87C6-CC6F8D6361C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F127B-2F00-9B34-7525-4132B530161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1AE3F-635F-12BE-CEE7-AF2D508063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1914316"/>
            <a:ext cx="510428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1 – Leaf Clinical Trials Corpus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2 – Query Generation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Named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Clinical Trials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LCT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7A3D0-194A-29E8-195C-15F5C62C188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BA3A36-3F9C-A2A2-E5AB-791064D23BB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37676-CD26-B10A-C766-D51D9349A2F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83A71E-B202-1FA5-2931-009EC2B4096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1B041-D9F5-5F87-6FE3-13CBF5535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9060DA-4EA4-E884-CD38-3E9D95FAD8F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F9636-E67F-01CF-836D-B20EF84E4A3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Aimed to 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expressive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task-oriented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named entities and relations. For example, added “Contraindication” entity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tied to specific database schema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AA533-19B1-7A09-E81A-E877151D6CD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160660-BC54-E89C-8918-B3238FF177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2CB6-F1C9-5542-68F2-421042D317C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AEF18-C6F5-1ADC-0204-B6B07290555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1D8A5-0BCB-8A9C-1FEC-B886408E5F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E5155-D024-B551-F94C-1D31B35914D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DDC258-F60F-98F8-D269-4D07829F6B4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documents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One annotator annotated 90% of the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90D0C-BB47-2C72-86A7-001175DB6E3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3ACA4-7C2A-A412-C922-907EBB29266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EF3D-66BF-C68B-211F-1E34B641C98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50B9F-1540-2056-DE3B-0ABD1EA0E7A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E858-33E0-6913-2538-8899B8AE3E2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857B3A-81E6-6E0D-16EE-0EF6D112745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AAF5BE-6A4C-03B4-CE37-706F1B891CB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288477" y="3928668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BC3FD5-9D49-BF3C-0058-FA9C73F393E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398C8-D228-0EA0-B66F-286D4C202C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B28BB-3153-11DE-2AE8-974F9285D26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2E83B9-83DC-1C11-31B0-2D071DE6311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D3FC4A-3C2E-2BD1-44B1-E980AD35238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461F1-08F5-67AD-7664-6BC7CF22D95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4F03EB-EB3D-4CD3-430B-FD2AAAD3F2C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357489" y="1849633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5AB25-72A4-62CB-ACBE-58C5C7B371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2186A-1CEB-64FD-E20A-30DD944F87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75BF-1582-46CC-CFA3-519D6AD49CB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B2A62-7DFA-8F07-2B19-908CE6C0E7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F761D-F179-C11A-28ED-77DA148F1CC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7E317-1D1D-2ADE-396F-B522D1AD5C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34216-E0A9-0EF0-9D7C-6B9816AC555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56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54029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267643D-CD3C-F383-A75B-16700204A2EB}"/>
              </a:ext>
            </a:extLst>
          </p:cNvPr>
          <p:cNvGraphicFramePr>
            <a:graphicFrameLocks noGrp="1"/>
          </p:cNvGraphicFramePr>
          <p:nvPr/>
        </p:nvGraphicFramePr>
        <p:xfrm>
          <a:off x="6634379" y="2689860"/>
          <a:ext cx="463864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127684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859188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856642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biLSTM+CRF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62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PubMedBERT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47276B-ACE7-FB8A-6DC8-0B1BC3B367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63A15-BF4F-8E46-A293-C1D651E9889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9A98C-950E-6467-7B82-0087A884DAE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4C2DC-11B1-31B9-AD1B-B6A7BCC557C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275F9-9141-D1D7-D8B1-299AD4EA009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C67F9-95AD-58BE-43CC-243DAA818D7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D6E2D2-C30F-C9A6-3BC1-0268C35600C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He)</a:t>
            </a:r>
            <a:endParaRPr lang="en-US" sz="2000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360121"/>
            <a:ext cx="10696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42C4C85-29C3-2AA1-0AAD-BB13D44E60A7}"/>
              </a:ext>
            </a:extLst>
          </p:cNvPr>
          <p:cNvGraphicFramePr>
            <a:graphicFrameLocks noGrp="1"/>
          </p:cNvGraphicFramePr>
          <p:nvPr/>
        </p:nvGraphicFramePr>
        <p:xfrm>
          <a:off x="5641675" y="2814841"/>
          <a:ext cx="5412292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529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315762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1002486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999515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R-BERT + </a:t>
                      </a:r>
                      <a:r>
                        <a:rPr lang="en-US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4144308-469F-F906-61AE-0A9CC38F3A0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DEE7D-92AD-4219-DBE5-4B512F26D58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25886-9FDD-A656-9C2F-7E6464834C5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282D5-53CE-7187-EB2F-E932357C2AE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108BD-AEB7-5394-8973-9E7CBF836F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BAF7-FFD5-F723-1CE5-9E85CE4970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3AACF-3F59-154F-BDB1-20DD3B1300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eligibility criteria Leaf Clinical Trials (LCT)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Highly granular,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entity types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entity F1 score 81%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relations 85%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CE6F5-A518-52B2-1075-6CE3650D3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F746D-C7D6-CFCD-CE63-67DE627FFB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5595F-32B0-86B5-E2E4-06BAF8E6900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BE81C-3589-E4C8-CBC8-91C68F47A4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FA81C-857B-B161-C6F0-3BD11A0A56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C1C8B-57B8-337F-1131-72E3FC4882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E258D-C70F-7F00-282D-AC95038B0A7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3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515AF-F0BA-2CC4-45A3-C7C3446F5D7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409DA-B8FA-122E-A7F3-EE8FE003FB1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CD3BAA-B510-2BB7-2FBB-2033964E8AF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7B1F6-D433-0D8F-4CE6-4FC2E5403A8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4C35A-4143-924D-EA25-75BD95C1937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83674-AA08-83CB-728C-A5CC1A267CE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A59A59-6D6E-244A-8A34-DE0E8925114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69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9DE30-E162-BF98-9610-AA335D6B27E0}"/>
              </a:ext>
            </a:extLst>
          </p:cNvPr>
          <p:cNvGrpSpPr/>
          <p:nvPr/>
        </p:nvGrpSpPr>
        <p:grpSpPr>
          <a:xfrm>
            <a:off x="8267566" y="1767006"/>
            <a:ext cx="3481924" cy="2505746"/>
            <a:chOff x="8267566" y="1767006"/>
            <a:chExt cx="3481924" cy="250574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39312E71-AA3B-D63E-A2C1-21953FDB6DD0}"/>
                </a:ext>
              </a:extLst>
            </p:cNvPr>
            <p:cNvSpPr/>
            <p:nvPr/>
          </p:nvSpPr>
          <p:spPr>
            <a:xfrm>
              <a:off x="10857162" y="2261138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E15F7-5195-7615-3F9E-1D42AC0CF25F}"/>
                </a:ext>
              </a:extLst>
            </p:cNvPr>
            <p:cNvSpPr txBox="1"/>
            <p:nvPr/>
          </p:nvSpPr>
          <p:spPr>
            <a:xfrm>
              <a:off x="10242141" y="176700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5.5m patients</a:t>
              </a:r>
              <a:b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(EHR)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28CEB-3996-27EB-C695-11320B0B1310}"/>
                </a:ext>
              </a:extLst>
            </p:cNvPr>
            <p:cNvSpPr txBox="1"/>
            <p:nvPr/>
          </p:nvSpPr>
          <p:spPr>
            <a:xfrm>
              <a:off x="8267566" y="2702706"/>
              <a:ext cx="1665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Over 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Hypoglycemic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Left-handed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16EF9FEC-9992-31AE-BC84-4E31F7A4139A}"/>
                </a:ext>
              </a:extLst>
            </p:cNvPr>
            <p:cNvSpPr/>
            <p:nvPr/>
          </p:nvSpPr>
          <p:spPr>
            <a:xfrm>
              <a:off x="10851758" y="3584947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4FB51-0A0D-FD6C-FC57-F7605905AB46}"/>
                </a:ext>
              </a:extLst>
            </p:cNvPr>
            <p:cNvSpPr txBox="1"/>
            <p:nvPr/>
          </p:nvSpPr>
          <p:spPr>
            <a:xfrm>
              <a:off x="10173418" y="3964975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1,422 patients</a:t>
              </a:r>
            </a:p>
          </p:txBody>
        </p:sp>
        <p:pic>
          <p:nvPicPr>
            <p:cNvPr id="4098" name="Picture 2" descr="Funnel like clipart - Clipground">
              <a:extLst>
                <a:ext uri="{FF2B5EF4-FFF2-40B4-BE49-F238E27FC236}">
                  <a16:creationId xmlns:a16="http://schemas.microsoft.com/office/drawing/2014/main" id="{AA3F7AA9-1A52-87A5-2EC5-B9BD2C5B5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374" y1="22254" x2="51170" y2="14162"/>
                          <a14:foregroundMark x1="51170" y1="14162" x2="87719" y2="26012"/>
                          <a14:foregroundMark x1="87719" y1="26012" x2="22807" y2="271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372" y="2537367"/>
              <a:ext cx="1088224" cy="110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64B4B4D-D99B-EBA9-D9D0-A0DFB6BF4296}"/>
                </a:ext>
              </a:extLst>
            </p:cNvPr>
            <p:cNvSpPr/>
            <p:nvPr/>
          </p:nvSpPr>
          <p:spPr>
            <a:xfrm>
              <a:off x="9459791" y="2771537"/>
              <a:ext cx="101804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76F11E8-DF96-C7CE-A210-B6FC3EDB387D}"/>
                </a:ext>
              </a:extLst>
            </p:cNvPr>
            <p:cNvSpPr/>
            <p:nvPr/>
          </p:nvSpPr>
          <p:spPr>
            <a:xfrm>
              <a:off x="9917685" y="2976251"/>
              <a:ext cx="68948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5B013C97-689D-E5B9-03F5-B6C1C814D72B}"/>
                </a:ext>
              </a:extLst>
            </p:cNvPr>
            <p:cNvSpPr/>
            <p:nvPr/>
          </p:nvSpPr>
          <p:spPr>
            <a:xfrm>
              <a:off x="9788352" y="3191407"/>
              <a:ext cx="1018042" cy="20544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CEF4E-A317-8D41-A921-5DFB588661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6CFD-A6C1-CDC8-F72D-AB8173CE974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1D237-2C31-97E8-E17A-4599014661E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6696E-94F5-8825-FD27-69042B41FE1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857C5-A195-DF7A-FC68-A8E0E883DC5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DA7A2-90B3-5142-9BFD-3CB4D872608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412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0411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using rules, named entity and relation models from Aim 1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Predicted named entities with relations represented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generating queries from graphs is difficult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error-prone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Many, many rules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 and test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Does not generalize well to new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B7330-9369-6149-82FE-740E773207B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9C91CC-AA03-B6D1-E688-6CC9B805691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2D59C-3143-57D1-BCEE-029E882E8FE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083C01-FCC1-2D20-3668-EF106314820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F2B0A-EA7E-6521-D159-38F0AC6F7F5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80824B-0F77-776E-D088-20D01BCEA96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7AF83-4381-5C5D-FA74-010BF53912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51C63-04F5-02DD-D794-D04783ADB93B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7CFC6C-1EED-4B1F-AFDD-0B2D607E933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2BAF30-947D-729B-C17C-7916B0BA124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Corpus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FFDFC-F470-E4D9-3573-167C2FAA6059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5E7D5E-BFFB-3121-7DCA-E49D94432475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94636-01E3-18EE-494C-22965D6C90BF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cond(“Diabetic”),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drug(“metformin”)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6AB2F-FD8F-F024-F764-B9B4AE9E5014}"/>
              </a:ext>
            </a:extLst>
          </p:cNvPr>
          <p:cNvSpPr txBox="1"/>
          <p:nvPr/>
        </p:nvSpPr>
        <p:spPr>
          <a:xfrm>
            <a:off x="6983747" y="131742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CB6D1-AC19-522F-0246-193F77DF392A}"/>
              </a:ext>
            </a:extLst>
          </p:cNvPr>
          <p:cNvCxnSpPr>
            <a:cxnSpLocks/>
          </p:cNvCxnSpPr>
          <p:nvPr/>
        </p:nvCxnSpPr>
        <p:spPr>
          <a:xfrm>
            <a:off x="7134590" y="1907177"/>
            <a:ext cx="0" cy="434217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B9E36A-19ED-BC89-846A-E3DFF69FA5FD}"/>
              </a:ext>
            </a:extLst>
          </p:cNvPr>
          <p:cNvCxnSpPr>
            <a:cxnSpLocks/>
          </p:cNvCxnSpPr>
          <p:nvPr/>
        </p:nvCxnSpPr>
        <p:spPr>
          <a:xfrm>
            <a:off x="7374076" y="2253413"/>
            <a:ext cx="0" cy="3778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50804-11ED-0097-678D-50641D337E5D}"/>
              </a:ext>
            </a:extLst>
          </p:cNvPr>
          <p:cNvCxnSpPr>
            <a:cxnSpLocks/>
          </p:cNvCxnSpPr>
          <p:nvPr/>
        </p:nvCxnSpPr>
        <p:spPr>
          <a:xfrm>
            <a:off x="7604854" y="2681731"/>
            <a:ext cx="0" cy="5491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FC135-EF55-8D29-451C-74C96750823E}"/>
              </a:ext>
            </a:extLst>
          </p:cNvPr>
          <p:cNvCxnSpPr>
            <a:cxnSpLocks/>
          </p:cNvCxnSpPr>
          <p:nvPr/>
        </p:nvCxnSpPr>
        <p:spPr>
          <a:xfrm>
            <a:off x="7604854" y="3875352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B06BD-8F3D-0CEF-3821-22ECC20B69D6}"/>
              </a:ext>
            </a:extLst>
          </p:cNvPr>
          <p:cNvCxnSpPr>
            <a:cxnSpLocks/>
          </p:cNvCxnSpPr>
          <p:nvPr/>
        </p:nvCxnSpPr>
        <p:spPr>
          <a:xfrm>
            <a:off x="7604854" y="5007960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A8EF1B-B73A-4644-14DF-78381B7CCD89}"/>
              </a:ext>
            </a:extLst>
          </p:cNvPr>
          <p:cNvCxnSpPr>
            <a:cxnSpLocks/>
          </p:cNvCxnSpPr>
          <p:nvPr/>
        </p:nvCxnSpPr>
        <p:spPr>
          <a:xfrm>
            <a:off x="7861757" y="4115332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1EE75-6E6B-A6B1-9798-937F85BF7C37}"/>
              </a:ext>
            </a:extLst>
          </p:cNvPr>
          <p:cNvCxnSpPr>
            <a:cxnSpLocks/>
          </p:cNvCxnSpPr>
          <p:nvPr/>
        </p:nvCxnSpPr>
        <p:spPr>
          <a:xfrm>
            <a:off x="7861757" y="5199549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~30% of lines (600) rare or complex entity/relation types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~70% random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“Leaf Logical Form”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“LLF” corpus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A2C9A-A9F2-15AD-C6D7-4813F1037B0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B45030-791F-6F1B-1793-2B58393FF9E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2D37D-4C74-4B7B-21D5-79442540610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82A19-81E5-9F40-6231-5482DA57311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6AAE39-B2AA-C8C0-6703-C7C76BB9C4D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9D8EE-AD25-4988-AB20-CC4767AF909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82E69-6D28-084F-9455-262EADCC9AE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7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– Corpus Creation (cont.)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B23CE-7DF4-FB9D-D2E9-E6CCF61F7D8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8A1209-1782-751F-159B-BBD1F249BD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1DD720-0382-DF71-C1EC-B3F1781357A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FA27A-E7D5-BB03-0F51-E6C73CD9EC1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B7FA5-4C0D-FBDB-3979-A9C14483F39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2B987-26EF-E20F-64CE-2E9F721462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9E343-193D-9A3A-7C0E-24879CCF3A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triple-annotated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9EA27F-489F-AD8C-EE95-936E7895B9D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DE986-577B-D9C7-A0E6-38BF1D0830A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2D16A-49F5-2499-A793-53C8A7F33EB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A6E8-ADFD-74D1-8702-60295FEA984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0CD96-1673-AFFB-5A76-BCB0064E0A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1FD68-3233-B121-6171-0A6346A831B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438AF-AEA0-DB1C-824B-42D112611D8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8608"/>
              </p:ext>
            </p:extLst>
          </p:nvPr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 dirty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38906-1930-415E-AE1D-EAA52A0C21F0}"/>
              </a:ext>
            </a:extLst>
          </p:cNvPr>
          <p:cNvSpPr/>
          <p:nvPr/>
        </p:nvSpPr>
        <p:spPr>
          <a:xfrm>
            <a:off x="4188321" y="3599089"/>
            <a:ext cx="7772400" cy="89121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B5460-01B1-97A0-8348-11697C0BC2BA}"/>
              </a:ext>
            </a:extLst>
          </p:cNvPr>
          <p:cNvSpPr/>
          <p:nvPr/>
        </p:nvSpPr>
        <p:spPr>
          <a:xfrm>
            <a:off x="4117481" y="4519894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75E7F-79D8-28D5-716F-E7322C1F3C81}"/>
              </a:ext>
            </a:extLst>
          </p:cNvPr>
          <p:cNvSpPr/>
          <p:nvPr/>
        </p:nvSpPr>
        <p:spPr>
          <a:xfrm>
            <a:off x="4300870" y="2490266"/>
            <a:ext cx="7772400" cy="89787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461A6-243B-4031-9842-D3ED8C8EEED9}"/>
              </a:ext>
            </a:extLst>
          </p:cNvPr>
          <p:cNvSpPr/>
          <p:nvPr/>
        </p:nvSpPr>
        <p:spPr>
          <a:xfrm>
            <a:off x="4117481" y="5368903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2" grpId="0" animBg="1"/>
      <p:bldP spid="6" grpId="0" animBg="1"/>
      <p:bldP spid="23" grpId="0" animBg="1"/>
      <p:bldP spid="24" grpId="0" build="p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02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 database of triples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query-able by SPARQL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Core is the UMLS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L.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 dirty="0">
                <a:effectLst/>
                <a:latin typeface="Arial" panose="020B0604020202020204" pitchFamily="34" charset="0"/>
              </a:rPr>
              <a:t>, 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Arze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 dirty="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 dirty="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Baksi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Darms</a:t>
            </a:r>
            <a:r>
              <a:rPr lang="en-US" sz="900" dirty="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 dirty="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 dirty="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Ayvaz</a:t>
            </a:r>
            <a:r>
              <a:rPr lang="en-US" sz="900" dirty="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 dirty="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Vilar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 dirty="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 dirty="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Danis</a:t>
            </a:r>
            <a:r>
              <a:rPr lang="en-US" sz="900" dirty="0">
                <a:effectLst/>
                <a:latin typeface="Arial" panose="020B0604020202020204" pitchFamily="34" charset="0"/>
              </a:rPr>
              <a:t>, M.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 dirty="0">
                <a:effectLst/>
                <a:latin typeface="Arial" panose="020B0604020202020204" pitchFamily="34" charset="0"/>
              </a:rPr>
              <a:t>, V.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 dirty="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zz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85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0048" y="2028616"/>
            <a:ext cx="7142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free-text descriptions of requirements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Inclusion – must meet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Exclusion – must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Recognized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determining safety and efficacy of new treatments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89680-DC42-BEEB-D6E7-BC11E9AC1D6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C41A5-617B-CEBB-58F3-27FBD8CECF8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F4F3E9-41F3-BA37-24D1-FFA6F77B01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9A021-3B0F-9F0D-37DA-3D7443D81DF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9336A-6E04-7A71-455C-D922C3B88AE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7EAC14-632F-D63C-EF3D-52FFB347846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EDD4F1-3208-387C-53D2-4056B92D83B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420603" y="2197908"/>
            <a:ext cx="5065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objects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records to their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Small pre-defined subset of UMLS concepts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“Date of Birth”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C5236161</a:t>
            </a:r>
            <a:br>
              <a:rPr lang="en-US" sz="1400" dirty="0"/>
            </a:br>
            <a:r>
              <a:rPr lang="en-US" sz="1400" dirty="0"/>
              <a:t>“Patient Identifier”</a:t>
            </a:r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9879763" y="1131706"/>
            <a:ext cx="2207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“Female” 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‘F’</a:t>
            </a:r>
            <a:br>
              <a:rPr lang="en-US" sz="1400" dirty="0"/>
            </a:br>
            <a:endParaRPr lang="en-US" sz="1400" dirty="0"/>
          </a:p>
          <a:p>
            <a:r>
              <a:rPr lang="en-US" sz="1200" dirty="0">
                <a:solidFill>
                  <a:schemeClr val="accent1"/>
                </a:solidFill>
              </a:rPr>
              <a:t>C0086582</a:t>
            </a:r>
            <a:r>
              <a:rPr lang="en-US" sz="1400" dirty="0"/>
              <a:t> “Male”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‘M’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chemeClr val="accent1"/>
                </a:solidFill>
              </a:rPr>
              <a:t>C3887376</a:t>
            </a:r>
            <a:r>
              <a:rPr lang="en-US" sz="1400" dirty="0"/>
              <a:t> “Genderqueer”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‘GQ’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DB335-C943-F462-C40E-7450D7D23E81}"/>
              </a:ext>
            </a:extLst>
          </p:cNvPr>
          <p:cNvSpPr txBox="1"/>
          <p:nvPr/>
        </p:nvSpPr>
        <p:spPr>
          <a:xfrm>
            <a:off x="420603" y="4579938"/>
            <a:ext cx="53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Source Coding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5E61E-B987-93DE-2B52-6379D9BEB7F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8521D-BBE5-5126-8CB0-561870547D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22B7F3-B24A-1C72-6BA0-8DC36B1D80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DAFE7-446A-587A-0022-2496889A08F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5B070-EE02-E863-A076-C81E917011C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99AEC-BFA8-478F-8DE9-C321F19810B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9D293-2B44-C82C-BC7D-B3360FA1BF5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  <p:bldP spid="5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8DE69-B146-AD5D-2A1D-643BD4FF0C6E}"/>
              </a:ext>
            </a:extLst>
          </p:cNvPr>
          <p:cNvSpPr txBox="1"/>
          <p:nvPr/>
        </p:nvSpPr>
        <p:spPr>
          <a:xfrm>
            <a:off x="5622203" y="4275432"/>
            <a:ext cx="334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Coding System: ICD-10</a:t>
            </a:r>
            <a:r>
              <a:rPr lang="en-US" sz="1400" dirty="0"/>
              <a:t> </a:t>
            </a:r>
          </a:p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dx_coding_system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‘I10’</a:t>
            </a:r>
            <a:endParaRPr lang="en-US" sz="1400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4BC58-2496-5EE7-E750-0B2C9EC8BD39}"/>
              </a:ext>
            </a:extLst>
          </p:cNvPr>
          <p:cNvSpPr txBox="1"/>
          <p:nvPr/>
        </p:nvSpPr>
        <p:spPr>
          <a:xfrm>
            <a:off x="1907036" y="5235923"/>
            <a:ext cx="309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C0241863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FF81B0D-71B0-45BC-88DD-F4A95FD7BF7E}"/>
              </a:ext>
            </a:extLst>
          </p:cNvPr>
          <p:cNvSpPr/>
          <p:nvPr/>
        </p:nvSpPr>
        <p:spPr>
          <a:xfrm rot="5400000">
            <a:off x="6761780" y="3714514"/>
            <a:ext cx="380994" cy="2604420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9475A2F-C154-5DF2-E29A-D7876629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5717"/>
              </p:ext>
            </p:extLst>
          </p:nvPr>
        </p:nvGraphicFramePr>
        <p:xfrm>
          <a:off x="5639141" y="5235923"/>
          <a:ext cx="2615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346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dx_code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1BC3EB-B713-A900-AE00-D589C48BA04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8194" y="5418803"/>
            <a:ext cx="640947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0ABCD0-E1BD-17C1-CB7B-0C2B5125C035}"/>
              </a:ext>
            </a:extLst>
          </p:cNvPr>
          <p:cNvSpPr txBox="1"/>
          <p:nvPr/>
        </p:nvSpPr>
        <p:spPr>
          <a:xfrm>
            <a:off x="5622203" y="1924990"/>
            <a:ext cx="159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br>
              <a:rPr lang="en-US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cs typeface="Consolas" panose="020B0609020204030204" pitchFamily="49" charset="0"/>
              </a:rPr>
              <a:t>“Patient age”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761D2-4C86-0B91-E1E9-562FBB2138FC}"/>
              </a:ext>
            </a:extLst>
          </p:cNvPr>
          <p:cNvSpPr txBox="1"/>
          <p:nvPr/>
        </p:nvSpPr>
        <p:spPr>
          <a:xfrm>
            <a:off x="3346111" y="2887382"/>
            <a:ext cx="18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C2ED97A-F22C-9163-C987-A2731FE56A13}"/>
              </a:ext>
            </a:extLst>
          </p:cNvPr>
          <p:cNvSpPr/>
          <p:nvPr/>
        </p:nvSpPr>
        <p:spPr>
          <a:xfrm rot="5400000">
            <a:off x="6242130" y="1883721"/>
            <a:ext cx="380994" cy="1565122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2">
            <a:extLst>
              <a:ext uri="{FF2B5EF4-FFF2-40B4-BE49-F238E27FC236}">
                <a16:creationId xmlns:a16="http://schemas.microsoft.com/office/drawing/2014/main" id="{EE6345C7-F46B-8C39-F5D9-C159E89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69742"/>
              </p:ext>
            </p:extLst>
          </p:nvPr>
        </p:nvGraphicFramePr>
        <p:xfrm>
          <a:off x="5639140" y="2885481"/>
          <a:ext cx="1576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048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current_age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37898-4E55-1072-1400-C21AF216CA12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5164182" y="3068361"/>
            <a:ext cx="474958" cy="3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7B4272-BDCB-DA7B-A11F-68E308ADBB1D}"/>
              </a:ext>
            </a:extLst>
          </p:cNvPr>
          <p:cNvSpPr txBox="1"/>
          <p:nvPr/>
        </p:nvSpPr>
        <p:spPr>
          <a:xfrm>
            <a:off x="2478584" y="5558311"/>
            <a:ext cx="261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Coding System: ICD-10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E08-E13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A9981-EF74-19E8-2858-04C8E6F733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3A764-3918-0AF1-B6A8-BED8C071229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9096A-3281-C365-9067-2C80DA19250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544A8-260D-7157-3F6B-6F19445D527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8562F-54B3-F9CD-AC22-CC150958D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BCCEBC-59E4-0544-1201-0684440F0DC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7CC34-3131-D825-76F4-DF402C9D7E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 animBg="1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System Overview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33" y="1388098"/>
            <a:ext cx="8785459" cy="546990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2F5CE-4A10-BEA8-87A3-C86C56915F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2EA28-4A25-D5C6-5895-0A6DBA1601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5C29FD-C596-F127-F06C-539349F57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4FBFB-6922-1A4E-7BAC-F2DD3A29D37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811E4E-2CCA-E003-56C0-D0F8E90779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F5F6F-BC9C-580D-472E-DA226C7B4A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9E60E-D1B9-6630-BEA9-F2C31FC79C4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0A694-EF96-FB90-89F4-A127AC560F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37F80-A09A-AC94-C2DD-950980CBA86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B3E04-BE8C-4EBF-E3CB-20A3B24D05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50CA0-B0B3-21EB-E204-18D2F8A8973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13E22-ECA3-F1DE-5C73-62B6916A1B3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B0F7F-E7E3-59D3-D8B7-331561E730E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CBF-36C5-5B83-DB45-09E51A51B49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9173F-D4CB-E852-4EC8-24658592A09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D9D81-C3DD-26AA-57DD-522AC777DDA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3AB38C-AC00-CFF8-6131-7F729ABB470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31F74-653F-BF4D-BDAB-86DB7C35404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D4800-A9D8-F195-A72A-29E333B37B1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B1C2C3-F89A-11E9-5E5C-34717AF701F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578D4-BE0F-B7EA-E8AE-A9559782CFD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66E259-AE73-649C-F1D6-32ED175564F8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 dirty="0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0172C-9B02-B55C-3658-03FE24C52432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3426-5586-E7EC-A939-73D1D00D00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791C3-12E0-7A3C-6994-C28D4B2F9C2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495A-E3B0-7210-5C2B-46361F762B7E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8D01C-313D-FFF6-3C70-DCCECA7EF8C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6664F-A6BB-015C-D621-073D66638BE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59198-5751-718A-A420-97CD13FF4B2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0A3D46-ECF2-AE47-A690-7A8C34B80B3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 dirty="0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F140D-AA17-469C-A655-34F5B16A05D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00348-DC1B-0399-D71D-05387102D98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1D3BB-F5FD-9D86-94E6-92F55BF57E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4785C-F4A3-67B1-05CD-BD6B6BC319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F3AD1-EB4E-85F3-B4DD-B896AA13E4F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A80DB2-D9B3-9F5A-2DF7-1D053B527C7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575B2-CB98-F92B-37C9-FC2345CB0A7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5C4794-4A25-4DBB-F759-0431A8F6010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168 clinical trials at UW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between Jan. 2017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raw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conditions of interest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Randomly chose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 trial per condition (except cancer, where 2 chosen),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programmer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time-limited by trial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OMOP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computed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skipped criteria where zero patients found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2E074-1521-9ACA-3AD8-A2FC475D364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AB7D7-ECF7-469B-80C6-7AD42C6BB6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215008-F80B-525C-0D4B-A261D2C3D68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C0CD9-C203-D222-B888-0AC7D4B4BA9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BC447-7EAA-6BDA-CEE7-BD963FC35D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D094A-22BD-1B15-006C-FD0DC2F429D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F3557-1DD9-8D4F-52F6-90A512A3D5F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131F29-C2E8-C5C8-815A-51D7E821D957}"/>
              </a:ext>
            </a:extLst>
          </p:cNvPr>
          <p:cNvSpPr txBox="1"/>
          <p:nvPr/>
        </p:nvSpPr>
        <p:spPr>
          <a:xfrm>
            <a:off x="363729" y="1978264"/>
            <a:ext cx="31531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LeafAI matched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43% of patients </a:t>
            </a:r>
            <a:r>
              <a:rPr lang="en-US" sz="16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compared to 27%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by human programmer across 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 spent 26 hours, LeafAI several minutes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Many limitations,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We don’t know # of truly eligible patients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OMOP DB did not contain entirety of EHR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58170-3653-4B77-643C-2953E6C0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05" y="1561609"/>
            <a:ext cx="777240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771900" y="1124480"/>
            <a:ext cx="585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“Current </a:t>
            </a:r>
            <a:r>
              <a:rPr lang="en-US" sz="1600" i="1" dirty="0">
                <a:solidFill>
                  <a:schemeClr val="accent6"/>
                </a:solidFill>
              </a:rPr>
              <a:t>shift work sleep disorder</a:t>
            </a:r>
            <a:r>
              <a:rPr lang="en-US" sz="1600" i="1" dirty="0"/>
              <a:t>, or </a:t>
            </a:r>
            <a:r>
              <a:rPr lang="en-US" sz="1600" i="1" dirty="0">
                <a:solidFill>
                  <a:schemeClr val="accent6"/>
                </a:solidFill>
              </a:rPr>
              <a:t>narcolepsy</a:t>
            </a:r>
            <a:r>
              <a:rPr lang="en-US" sz="1600" i="1" dirty="0"/>
              <a:t> diagnosed with polysomnography and multiple sleep latency test”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53B46-E7E9-A2AD-5B91-4DF8F2C7F61D}"/>
              </a:ext>
            </a:extLst>
          </p:cNvPr>
          <p:cNvSpPr txBox="1"/>
          <p:nvPr/>
        </p:nvSpPr>
        <p:spPr>
          <a:xfrm>
            <a:off x="8562818" y="2425948"/>
            <a:ext cx="319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“Current </a:t>
            </a:r>
            <a:r>
              <a:rPr lang="en-US" sz="1600" i="1" dirty="0">
                <a:solidFill>
                  <a:schemeClr val="accent6"/>
                </a:solidFill>
              </a:rPr>
              <a:t>stimulant</a:t>
            </a:r>
            <a:r>
              <a:rPr lang="en-US" sz="1600" i="1" dirty="0"/>
              <a:t> or </a:t>
            </a:r>
            <a:r>
              <a:rPr lang="en-US" sz="1600" i="1" dirty="0">
                <a:solidFill>
                  <a:schemeClr val="accent6"/>
                </a:solidFill>
              </a:rPr>
              <a:t>wake-promoting agent </a:t>
            </a:r>
            <a:r>
              <a:rPr lang="en-US" sz="1600" i="1" dirty="0"/>
              <a:t>use (such as amantadine, modafinil, methylphenidate, or amphetamine) within 30 days of screening”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EC1C3-104C-C368-EE71-EE0083E9372B}"/>
              </a:ext>
            </a:extLst>
          </p:cNvPr>
          <p:cNvSpPr txBox="1"/>
          <p:nvPr/>
        </p:nvSpPr>
        <p:spPr>
          <a:xfrm>
            <a:off x="8658383" y="3947227"/>
            <a:ext cx="27432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patients had orders for stimulants over course of trial.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78792-4A85-5A98-FE46-0BD0DE7383B5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AA7268-D1EA-5E6C-C855-0FA8870D24BA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785805-2D43-1B49-D77D-9C9C63997CD5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C60CE-92E2-5727-FD49-E8E2D39F3E6E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366F-4044-AEB0-E327-0D6176A3A734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EBEC84-4F09-7685-1993-398513B22909}"/>
              </a:ext>
            </a:extLst>
          </p:cNvPr>
          <p:cNvSpPr txBox="1"/>
          <p:nvPr/>
        </p:nvSpPr>
        <p:spPr>
          <a:xfrm>
            <a:off x="4712986" y="1848472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drowsiness, snoring, etc.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53735-8B95-5C09-54E0-8C1858AB76CA}"/>
              </a:ext>
            </a:extLst>
          </p:cNvPr>
          <p:cNvGrpSpPr/>
          <p:nvPr/>
        </p:nvGrpSpPr>
        <p:grpSpPr>
          <a:xfrm>
            <a:off x="1212871" y="3560150"/>
            <a:ext cx="5942389" cy="3176761"/>
            <a:chOff x="958019" y="3498675"/>
            <a:chExt cx="5942389" cy="31767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7E7DA-3845-174C-4FC6-50CFCEB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9" y="3498675"/>
              <a:ext cx="5942389" cy="30092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0B7224-F7C1-DB1A-53F9-838F962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59" y="6406313"/>
              <a:ext cx="1123296" cy="269123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>
            <a:off x="3869259" y="1709469"/>
            <a:ext cx="609608" cy="2930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301A-ABF3-9EA5-2FDA-308371D3F6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47407" y="3087668"/>
            <a:ext cx="3315411" cy="218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9B0-60CE-5277-4527-BFBE7F2CC1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28C0F-8B16-2E9F-5CDD-75ED50EF510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ACF73-E61B-BFBB-76B9-235827CE8C2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F3E4-5339-2660-3053-15A33122D00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C556D-233E-9BB1-6B30-6202AA8625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BC3A6-7384-95C9-BBF9-A309FCD0C6B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3330B-5FF3-CD14-1F55-9EF69F53E2A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490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eligible patients time-consuming and costly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often complex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ethnic majorities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affluent than affected populations at large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25CBF-BE4A-A697-1698-88F52C89D60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94BE2-C4BF-1762-5197-F4778CDCFA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7E322-EC42-009F-3E51-34C29632D3C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04058-650E-CD33-1601-DAEC0B56BF4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5755E8-E284-84F3-FF41-578E9AC501A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81D27E-E058-BAD6-B1BC-0A25A951EB0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18C31F-3F0E-5478-C142-877B0BD998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7504368" y="3270498"/>
            <a:ext cx="424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</a:t>
            </a:r>
            <a:r>
              <a:rPr lang="en-US" sz="1600" i="1" dirty="0">
                <a:solidFill>
                  <a:schemeClr val="accent6"/>
                </a:solidFill>
              </a:rPr>
              <a:t>Severe acute respiratory syndrome </a:t>
            </a:r>
            <a:r>
              <a:rPr lang="en-US" sz="1600" i="1" dirty="0"/>
              <a:t>(SARS)-coronavirus (</a:t>
            </a:r>
            <a:r>
              <a:rPr lang="en-US" sz="1600" i="1" dirty="0" err="1"/>
              <a:t>CoV</a:t>
            </a:r>
            <a:r>
              <a:rPr lang="en-US" sz="1600" i="1" dirty="0"/>
              <a:t>)-2 infection confirmed by molecular diagnosis (nucleic acid (polymerase chain reaction (</a:t>
            </a:r>
            <a:r>
              <a:rPr lang="en-US" sz="1600" i="1" dirty="0">
                <a:solidFill>
                  <a:schemeClr val="accent6"/>
                </a:solidFill>
              </a:rPr>
              <a:t>PCR</a:t>
            </a:r>
            <a:r>
              <a:rPr lang="en-US" sz="1600" i="1" dirty="0"/>
              <a:t>) or </a:t>
            </a:r>
            <a:r>
              <a:rPr lang="en-US" sz="1600" i="1" dirty="0">
                <a:solidFill>
                  <a:schemeClr val="accent6"/>
                </a:solidFill>
              </a:rPr>
              <a:t>antigen testing</a:t>
            </a:r>
            <a:r>
              <a:rPr lang="en-US" sz="1600" i="1" dirty="0"/>
              <a:t>) ≤ 4 days prior to screening”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516163" y="1200045"/>
            <a:ext cx="833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“Willing and able to provide written informed consent, (individuals ≥ 18 years of age) or assent (individuals ≥ 12 and &lt; 18 years of age) prior to performing study procedures. Individuals age ≥ 18 years may be enrolled with the consent of a legal representative where permitted according to local law and approved nationally and by the relevant institutional review board (IRB) or independent ethics committee (IEC). For individuals ≥ 12 and &lt; 18 years of age, a parent or legal guardian must be willing and able to provide written informed consent prior to performing study procedures”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550769" y="5025916"/>
            <a:ext cx="42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“Presence of </a:t>
            </a:r>
            <a:r>
              <a:rPr lang="en-US" sz="1600" i="1" dirty="0">
                <a:solidFill>
                  <a:schemeClr val="accent6"/>
                </a:solidFill>
              </a:rPr>
              <a:t>≥ 1 symptom</a:t>
            </a:r>
            <a:r>
              <a:rPr lang="en-US" sz="1600" i="1" dirty="0"/>
              <a:t>(s) consistent with COVID-19 for ≤ 7 days prior to randomization”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72C77C-2A41-28C6-D821-843233B625E4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C97357-9C9A-DBE0-6BBC-8F7B651A226D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DA6D-DDE3-EADE-E1E5-E4563E8A09DD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D3F5-686B-867E-0B0D-C7E91381CFA6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8C4754-03F3-F696-AA22-22C0CB4BDF41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AB6628-6A58-C4A5-3B11-C54C84433AFB}"/>
              </a:ext>
            </a:extLst>
          </p:cNvPr>
          <p:cNvGrpSpPr/>
          <p:nvPr/>
        </p:nvGrpSpPr>
        <p:grpSpPr>
          <a:xfrm>
            <a:off x="1024523" y="3633579"/>
            <a:ext cx="5609856" cy="2968832"/>
            <a:chOff x="1024523" y="3633579"/>
            <a:chExt cx="5609856" cy="2968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2B8081-7B67-493D-FD7F-2E53479D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23" y="3633579"/>
              <a:ext cx="5609856" cy="2676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FCCBF1-F545-9134-CF1B-C1E70D2F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7183" y="6310311"/>
              <a:ext cx="1219200" cy="2921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3090333" y="4089400"/>
            <a:ext cx="4414035" cy="118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 flipH="1">
            <a:off x="1442906" y="2778449"/>
            <a:ext cx="2073257" cy="103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3294342" y="5562600"/>
            <a:ext cx="4244476" cy="328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06C95F-D4A7-8C6D-A779-DA47C1C00D16}"/>
              </a:ext>
            </a:extLst>
          </p:cNvPr>
          <p:cNvSpPr txBox="1"/>
          <p:nvPr/>
        </p:nvSpPr>
        <p:spPr>
          <a:xfrm>
            <a:off x="7264687" y="5667410"/>
            <a:ext cx="481246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Some patients had no PCR test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(in our data).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Others had no symptoms as diagnosis codes.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F9A328-A1A6-2242-AC2B-6673D5D42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8E03-25EC-F8FD-C132-BFE9C42CCA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11D4CF-1D1E-0B08-FEC6-7E87C150A1D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B4091-856E-25C8-1D40-AE56D9D8F1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FF47E-D080-E9F9-41F8-ED419D0D802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980C78-2D29-C67F-162D-F15BC8183E2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5F734C-A879-265A-C12E-491D2BB73FA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3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C031BB-DD53-16FE-3BA3-A0DBF2595E91}"/>
              </a:ext>
            </a:extLst>
          </p:cNvPr>
          <p:cNvGrpSpPr/>
          <p:nvPr/>
        </p:nvGrpSpPr>
        <p:grpSpPr>
          <a:xfrm>
            <a:off x="238043" y="3301668"/>
            <a:ext cx="6323624" cy="3373768"/>
            <a:chOff x="238043" y="3301668"/>
            <a:chExt cx="6845300" cy="3556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58A00C-39CE-609D-E422-CBB58497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43" y="3301668"/>
              <a:ext cx="6845300" cy="3314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16AEE-BCEF-1C34-EA69-F7D1B519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316" y="6565900"/>
              <a:ext cx="1219200" cy="2921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4433544" y="1024504"/>
            <a:ext cx="377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“People diagnosed with </a:t>
            </a:r>
            <a:r>
              <a:rPr lang="en-US" sz="1600" i="1" dirty="0">
                <a:solidFill>
                  <a:schemeClr val="accent6"/>
                </a:solidFill>
              </a:rPr>
              <a:t>T1DM</a:t>
            </a:r>
            <a:r>
              <a:rPr lang="en-US" sz="1600" i="1" dirty="0"/>
              <a:t>, confirmed diagnosis prior to 40 years of age and a diagnosed for minimum of 1 year.”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083343" y="2598003"/>
            <a:ext cx="485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“Type 1 diabetics using either continuous subcutaneous </a:t>
            </a:r>
            <a:r>
              <a:rPr lang="en-US" sz="1600" i="1" dirty="0">
                <a:solidFill>
                  <a:schemeClr val="accent6"/>
                </a:solidFill>
              </a:rPr>
              <a:t>insulin infusion </a:t>
            </a:r>
            <a:r>
              <a:rPr lang="en-US" sz="1600" i="1" dirty="0"/>
              <a:t>(with lispro or </a:t>
            </a:r>
            <a:r>
              <a:rPr lang="en-US" sz="1600" i="1" dirty="0" err="1"/>
              <a:t>aspart</a:t>
            </a:r>
            <a:r>
              <a:rPr lang="en-US" sz="1600" i="1" dirty="0"/>
              <a:t>) or multiple daily doses of </a:t>
            </a:r>
            <a:r>
              <a:rPr lang="en-US" sz="1600" i="1" dirty="0">
                <a:solidFill>
                  <a:schemeClr val="accent6"/>
                </a:solidFill>
              </a:rPr>
              <a:t>insulin</a:t>
            </a:r>
            <a:r>
              <a:rPr lang="en-US" sz="1600" i="1" dirty="0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8B778-E0BA-3C94-B93F-020DC88142A0}"/>
              </a:ext>
            </a:extLst>
          </p:cNvPr>
          <p:cNvSpPr txBox="1"/>
          <p:nvPr/>
        </p:nvSpPr>
        <p:spPr>
          <a:xfrm>
            <a:off x="8131504" y="1181440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queried A1c &gt; 6.5%, </a:t>
            </a:r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used diagnosis codes.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E61626-97E2-1D66-C492-73DAE4E7A41F}"/>
              </a:ext>
            </a:extLst>
          </p:cNvPr>
          <p:cNvSpPr txBox="1"/>
          <p:nvPr/>
        </p:nvSpPr>
        <p:spPr>
          <a:xfrm>
            <a:off x="7083344" y="4631235"/>
            <a:ext cx="5032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C00000"/>
                </a:solidFill>
              </a:rPr>
              <a:t>Exclusion</a:t>
            </a:r>
            <a:r>
              <a:rPr lang="en-US" sz="1600" i="1" dirty="0"/>
              <a:t>: “History or presence of </a:t>
            </a:r>
            <a:r>
              <a:rPr lang="en-US" sz="1600" i="1" dirty="0">
                <a:solidFill>
                  <a:schemeClr val="accent6"/>
                </a:solidFill>
              </a:rPr>
              <a:t>symptomatic autonomic neuropathy </a:t>
            </a:r>
            <a:r>
              <a:rPr lang="en-US" sz="1600" i="1" dirty="0"/>
              <a:t>or </a:t>
            </a:r>
            <a:r>
              <a:rPr lang="en-US" sz="1600" i="1" dirty="0">
                <a:solidFill>
                  <a:schemeClr val="accent6"/>
                </a:solidFill>
              </a:rPr>
              <a:t>chronic gastrointestinal disease</a:t>
            </a:r>
            <a:r>
              <a:rPr lang="en-US" sz="1600" i="1" dirty="0"/>
              <a:t>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B422EE-4C92-7EB0-FB60-0E5B26FDDD0E}"/>
              </a:ext>
            </a:extLst>
          </p:cNvPr>
          <p:cNvSpPr txBox="1"/>
          <p:nvPr/>
        </p:nvSpPr>
        <p:spPr>
          <a:xfrm>
            <a:off x="7794114" y="5301495"/>
            <a:ext cx="3191933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diagnoses for abdominal pain, vomiting, constipation, etc.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424C7-F08B-E9D0-1F7B-5C17E40D76D8}"/>
              </a:ext>
            </a:extLst>
          </p:cNvPr>
          <p:cNvGrpSpPr/>
          <p:nvPr/>
        </p:nvGrpSpPr>
        <p:grpSpPr>
          <a:xfrm>
            <a:off x="146818" y="2412243"/>
            <a:ext cx="1488863" cy="695454"/>
            <a:chOff x="9196300" y="1011223"/>
            <a:chExt cx="1488863" cy="6954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E699C8-F5F5-A0A1-7F9E-9F3A6A155829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B9D9C3-8598-8A11-8606-C5DE7DC2C728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352BF-6FD0-0D90-6B82-0BCB8EC1EBBB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28C1E-77B4-7760-217F-D71A64DBE95F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630217" y="1892150"/>
            <a:ext cx="3803327" cy="174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838515" y="3447839"/>
            <a:ext cx="6244828" cy="2385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BBC80F9-A711-F338-A267-CFFF0C731400}"/>
              </a:ext>
            </a:extLst>
          </p:cNvPr>
          <p:cNvCxnSpPr>
            <a:cxnSpLocks/>
          </p:cNvCxnSpPr>
          <p:nvPr/>
        </p:nvCxnSpPr>
        <p:spPr>
          <a:xfrm flipH="1">
            <a:off x="4363443" y="5063067"/>
            <a:ext cx="2719900" cy="964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DD28160-105F-129B-F654-09FD8F610DEE}"/>
              </a:ext>
            </a:extLst>
          </p:cNvPr>
          <p:cNvSpPr txBox="1"/>
          <p:nvPr/>
        </p:nvSpPr>
        <p:spPr>
          <a:xfrm>
            <a:off x="7429063" y="3447839"/>
            <a:ext cx="353447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Few patients had insulin orders (in our data).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02950-C719-C233-A32C-71812FA44A7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083D8-32F0-B420-992E-63B7DC75E28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D7DDF4-DEC0-0570-319A-8DAF2BEB05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00F185-0EB9-D96F-1974-BF41F6761DF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E5A01-785A-354E-5380-C0FF560BFA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89DD1-DDA8-7205-A4C9-65779E2F0CA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4883C-DBD0-C2F7-4DEE-AD9291E47A2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6" grpId="0" animBg="1"/>
      <p:bldP spid="31" grpId="0"/>
      <p:bldP spid="34" grpId="0" animBg="1"/>
      <p:bldP spid="6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7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Discussion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“Missing” data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very challenging, causes false negatives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Affects both human and LeafAI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(KB)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double-edged sword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Casts wide net,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slightly higher recall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⨯</a:t>
            </a:r>
            <a:r>
              <a:rPr lang="en-US" dirty="0"/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cause unnecessary exclusions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e.g., snoring “is-a” sleep disorder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Need for human-in-the-loop review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programmer may have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higher precision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CF537-A4F9-DD58-F94E-88EE5D111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44E4C-466F-F8AC-DD86-BFC737A1C2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646905-6BD3-C923-EFF3-554E6C7D987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D4C27-D5EE-66F1-C944-1A435B7ED9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E72DD-091B-F59A-703B-C8BC0B840CA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4BCB77-6D19-8CAE-81DC-1983046690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6B11D-B05E-CAE9-3880-DDA56EBE65E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Leaf Logical Form (LLF)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Validation BLEU score 93.5%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82.4%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Knowledge Base (KB)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Incorporated the numerous sources in graph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(SMM)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UMLS-based tagging system for model-agnostic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Executes dynamic SQL line-by-line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Matching patients in 5/8 trials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43% recall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comparable to human programmer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2C70-7651-1287-DC53-64798ED9552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835ED-9DC3-0854-4708-0E453865C91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E0A5FA-732A-EB8B-D43D-B13A03515CA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B30B6-F4F3-0F84-09F0-376F8F6DD5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5392E-5BAA-D42D-08A2-C49A7B2AB06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73DF46-759A-090D-60BE-C467EDC1103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D8CBD-E7B9-747D-3B1F-C771F95DB84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0D05B7-C9F3-B8E7-5495-829ECB00779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14E6E-37FA-6ACD-BBA8-6A05F9A7340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F86CD-C409-BBA1-BD1B-2AF54986738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61F9F-7076-D808-D614-D81397351B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2E24F-DFE2-5033-AA22-6B92F6334D8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CB98-357B-98D3-407A-2F6E189127D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20A24-F628-097B-D106-90C20E34208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213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Interactive NLP-driven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 ↑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New inputs inserted below ↓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Editable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system responses enabling iteration, exploration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evaluation will be future work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FB9E5-1690-B34D-7CDF-3362BAB7C5F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A3D30-0F52-710A-518F-DA896980DB2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77E8E-216E-92ED-FFA3-31928CEC1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450172-C256-233E-6F6A-A6BBB6E8498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2FF36-9E70-3D1A-3E1D-396E533FD81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DC8C5-2092-2C4A-D805-ED3A1F2414D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71E96-5CD9-9714-6DA7-785F517B2B4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C69AE-EECB-31FC-DDD2-059D9BC0498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2FAA9-50A2-0796-C2F5-F4417F53B17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8307CE-D9C8-4345-4F14-BCA0FDB19D3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3627C-F0F8-9643-2DEB-8020DB1975C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E093B-DA7A-2A00-E3F2-FEB74BFE979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3DC6F-90D1-BEBF-88DE-EFAACB68CCE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E04E7C-805A-B60E-A533-1BC08C4CB7D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D91711A-F458-E283-DF2E-AA6084A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728530"/>
            <a:ext cx="11676185" cy="612947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8DEB0AD-C202-A686-9C96-2AC8BEB067B2}"/>
              </a:ext>
            </a:extLst>
          </p:cNvPr>
          <p:cNvSpPr/>
          <p:nvPr/>
        </p:nvSpPr>
        <p:spPr>
          <a:xfrm>
            <a:off x="4606769" y="1890345"/>
            <a:ext cx="536331" cy="2989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BEEA7-6A69-695B-A36B-C002FBB52330}"/>
              </a:ext>
            </a:extLst>
          </p:cNvPr>
          <p:cNvSpPr txBox="1"/>
          <p:nvPr/>
        </p:nvSpPr>
        <p:spPr>
          <a:xfrm>
            <a:off x="3341342" y="181995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input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4542907-32E3-2D90-EDCB-E3B201C2115A}"/>
              </a:ext>
            </a:extLst>
          </p:cNvPr>
          <p:cNvSpPr/>
          <p:nvPr/>
        </p:nvSpPr>
        <p:spPr>
          <a:xfrm rot="10800000">
            <a:off x="6859187" y="4636421"/>
            <a:ext cx="536331" cy="29893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6464B-4B6F-FD00-77C7-6FE123D0127F}"/>
              </a:ext>
            </a:extLst>
          </p:cNvPr>
          <p:cNvSpPr txBox="1"/>
          <p:nvPr/>
        </p:nvSpPr>
        <p:spPr>
          <a:xfrm>
            <a:off x="7395518" y="460122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B87B17-B250-6A67-641F-F09913D1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5" y="1645000"/>
            <a:ext cx="4215605" cy="26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D3E32C-1D57-F22E-8957-6D4BBAA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087EA-DBC3-2654-E1C8-5C2094E37CC3}"/>
              </a:ext>
            </a:extLst>
          </p:cNvPr>
          <p:cNvSpPr txBox="1"/>
          <p:nvPr/>
        </p:nvSpPr>
        <p:spPr>
          <a:xfrm>
            <a:off x="5283953" y="2488222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BAB8BF-E443-0036-AA34-A629F2E44761}"/>
              </a:ext>
            </a:extLst>
          </p:cNvPr>
          <p:cNvSpPr/>
          <p:nvPr/>
        </p:nvSpPr>
        <p:spPr>
          <a:xfrm>
            <a:off x="6515100" y="2749832"/>
            <a:ext cx="281354" cy="19559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631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DD670-1F2C-7798-DFCC-F644A718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9" y="4991947"/>
            <a:ext cx="4786940" cy="115578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10C8-A7EC-1D51-8746-C9BB956C40CD}"/>
              </a:ext>
            </a:extLst>
          </p:cNvPr>
          <p:cNvCxnSpPr/>
          <p:nvPr/>
        </p:nvCxnSpPr>
        <p:spPr>
          <a:xfrm>
            <a:off x="6001105" y="4774223"/>
            <a:ext cx="5868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60A78B-3CED-3445-56B3-72BF17EE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54D97-40DF-7553-3B64-D40EC9C13FB5}"/>
              </a:ext>
            </a:extLst>
          </p:cNvPr>
          <p:cNvSpPr txBox="1"/>
          <p:nvPr/>
        </p:nvSpPr>
        <p:spPr>
          <a:xfrm>
            <a:off x="4954515" y="5280657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Failure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6BA9A5-19B2-018D-04DD-BF71B30A5BF2}"/>
              </a:ext>
            </a:extLst>
          </p:cNvPr>
          <p:cNvSpPr/>
          <p:nvPr/>
        </p:nvSpPr>
        <p:spPr>
          <a:xfrm>
            <a:off x="6185662" y="5542267"/>
            <a:ext cx="281354" cy="1955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024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can sometimes reduce manual workloads and save time/costs related to recruitment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0847-D098-A8FB-E13D-85EF8E45954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5F38F-241A-72AC-A28F-EA1498ABD2F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1B0285-3295-0854-632F-87084D404C0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3D362-196B-4EC0-E89F-4A6DAC57CD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0CAB4-AAB8-478F-B156-25E1768F454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63819-D9BB-E11A-CD48-4E28BC33B50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E3F271-3467-CE18-1E0F-2E270C580D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6" name="Picture 5" descr="A purpl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2043CD9-6CB7-B5E0-99D1-3A620606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745872"/>
            <a:ext cx="5870118" cy="41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8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5C7E72-BC3C-CA23-A797-E003E89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652955"/>
            <a:ext cx="5841416" cy="4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interfaces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between client and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930EBD-B4F4-6194-B38E-642427A9D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86" y="1388098"/>
            <a:ext cx="8452449" cy="54104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6AFA778-F2BB-01B8-79B8-AE51F48A177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345ED-B0E6-2CC8-B628-2F11E96CD3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44F206-A0AE-4094-75D3-E9A53A5C0E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CD530-8F18-4A3F-CA07-F53547B0FA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04178-CD46-92E4-A3F6-F4B600AB4A9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EB0CA6-7652-F5D3-5F44-9ED59EAA6D9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73652-9054-0D50-6619-4B0717F7F02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83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5" name="Picture 2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578F162-1527-5FB1-3F33-9266A4F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83" y="1870353"/>
            <a:ext cx="7772400" cy="33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FBD82-E083-A8EB-978C-673BFCC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9" y="1858425"/>
            <a:ext cx="7772400" cy="321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21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Faster iteration, exploration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user trust, confidence in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4982096" y="1711954"/>
            <a:ext cx="6709075" cy="4206246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41891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D3B645-0DD0-C92C-E6C0-49F3C44BCA2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E3092D-7917-7A72-6C6D-C2FFEB2A9EE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97D3B0-CA54-F196-CA48-8D7CDD8379B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5CEA88-45D2-D4C4-8141-07FC133DF93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115D5-7250-4B8A-A065-6000E9EDDCA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1C0DC-1215-0B1E-5646-7901F82D853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D7BCB-B9F2-83BA-4E23-BC30AF769E6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Annotated by non-clinicians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Largely single-annotated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only a small sample of all clinical trials,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selected for only certain diseases and of shorter number of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use subsets of data within EHR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Given full EHR data set, human programmer may outperform LeafAI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 structured data only (i.e., no text clinical notes)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As each criteria line processed individually, system fails in cases of multi-line coreferences. However,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Somewhat rare; only 78 coreference annotations in LCT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E2AA6-8100-B2FC-153B-1F88051EBCA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49F26-5C63-A2EB-84C9-1402078743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804E-8203-620A-4277-B80238B2ECD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F6195-7FA1-FA57-EA52-261666723D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2FA-B110-618A-5A33-2227ECC03E1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8D5F7-EDE3-7C58-01FF-0899DE7475C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20B46-D88A-0E6C-56AD-7ABD3A06841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zzz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14A1A55-54AA-5147-C5F8-EA29D48FF3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4C7B21-A2DE-2544-E4B4-0C1DDEA928C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7B13ED-AF14-73FF-001E-FB299A1367C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06BFFF-86AE-C835-7A66-46C541DAA4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1CA5AD1-DD72-CF88-00DF-9D9BF7572B4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A31E61-9A9F-EC5E-B69C-B7AA0937F6E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F2935E-D9C0-F8F6-3174-428946D7C40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6321669" y="5288265"/>
            <a:ext cx="41235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122B-06EA-E040-79A1-4EF477773F3C}"/>
              </a:ext>
            </a:extLst>
          </p:cNvPr>
          <p:cNvSpPr txBox="1"/>
          <p:nvPr/>
        </p:nvSpPr>
        <p:spPr>
          <a:xfrm>
            <a:off x="1415561" y="3969366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Supporting Faculty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Sean Mooney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Peter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Tarczy-Hornoch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2BF31-9D8F-2ADB-7DB2-65DFE3D5D378}"/>
              </a:ext>
            </a:extLst>
          </p:cNvPr>
          <p:cNvSpPr txBox="1"/>
          <p:nvPr/>
        </p:nvSpPr>
        <p:spPr>
          <a:xfrm>
            <a:off x="6321668" y="3969366"/>
            <a:ext cx="2996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Programmer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Kristine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F726F-BEB9-5A2E-A32E-D41297B14350}"/>
              </a:ext>
            </a:extLst>
          </p:cNvPr>
          <p:cNvSpPr txBox="1"/>
          <p:nvPr/>
        </p:nvSpPr>
        <p:spPr>
          <a:xfrm>
            <a:off x="1414909" y="5384877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family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AE9FF1-2DBD-EC6A-E232-4997F85173D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166D2-C8C3-757C-12D9-C03EF032459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87353C-97C8-899D-A9DC-BDF09E34842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9B1585-3B12-33FF-5836-2DD67D4B165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DFA346-0B43-F9C1-87DA-9E413F8B4EE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A45893-000C-CB6C-52E9-0865E9C4C22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64C9FA-0D83-BCD6-4080-A664515DF53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 or Co-First Authored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979190" y="1852770"/>
            <a:ext cx="958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Han B, Zhou W, Lan K, Kim H N, Harrington R,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M. </a:t>
            </a:r>
            <a:r>
              <a:rPr lang="en-US" sz="16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query generator for clinical cohort discovery rivaling a human programmer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</a:t>
            </a:r>
            <a:r>
              <a:rPr lang="en-US" sz="1600" i="1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review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K,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Long R, Singh A,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P,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M. (2023)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ocad073.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Mullen, T.,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J.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Spital, C. H., Black, R. A., Morrison, J. M., De Veer,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2B8928-68E8-017A-87DA-83F8589F3C9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AF50B7-B8C2-8B06-608F-8EAC770C0B1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8ACD24-4D22-96E5-CB25-AAAE74BF6C8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7AE305-9D4E-5304-B47B-152417F707B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D16CA6-9C44-AC14-ED46-638060F1810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6C489A-40A2-7C14-A9DF-E2F9EC222BD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B2245E-D8A4-D169-A755-DD11E858A63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C82DA-2241-B2EA-EE4D-1F3D155CB1F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DC328-249A-E07F-195D-53EED49464D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3685F-9042-C9C0-2433-9AE3ADDEA4A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B2B7D-0C68-59FE-4026-8B7380C0F0B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5ED49-03D6-C529-031A-FF2C53F0CB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19054-5BC7-F6C0-4A7C-F912D1B92C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2911E-BF66-F551-A8A2-A67A3CC254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Thank you! Questions?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56BA69-5010-91CA-2EAE-B9844EE0E51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DCDEFE-B89B-1D76-5C27-049298A9CED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35F058-E708-875B-711D-2A65AFDF685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D2BCA5-327A-C064-BE34-D42003D4591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869F78-362A-B16E-36C2-FCABDE77BDA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95B1CC-78E0-4AAD-72A9-75A758A7FD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044484-417D-8A6A-0A4A-0544DC06626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Appendix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C00BF8-3DB3-E548-9D8E-772EC706CC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B4FA39-65D4-1622-C157-8214193188B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5C4995-6780-C617-546C-9B8962A78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B94129-F1DB-BECB-D483-A2AEA77A3E3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33B196-0E25-6795-419E-0682C29D1BD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0A1A03-B85E-11D9-382C-6E6447C03D7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CF57E2-1035-4211-7871-6EA9EF31A43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36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E70536-B9F1-D3C1-7045-D5C29922E21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2339AB-692F-68B1-AEBF-9AD592BF3F4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6498B9-8A49-8211-4B4F-39F81FB3A74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A91FF2-3B8B-7BF4-CFEC-9B99A2418A8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859A81-4E71-8238-6634-37F2D170433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597C783-E832-7328-AB01-761160E475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84D0C1-3518-80BA-F155-F2C8906B01E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1D36E8B-9BD3-471A-0011-B874FB3FEDA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FDA062C9-FDF5-7695-E98C-19E6B540E71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D04B945-B02F-2691-80DB-C0A84FC3EC3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F4F92C39-A16B-5126-0C4E-08985E1CD9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43E116D3-5ABF-7BF5-AD39-4A3B44A0439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DBBCF07-A4DE-4145-C2F5-8658EA7FDA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8E973C3-322D-E109-4CDD-A56C3F8B062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FD3D342-EB42-B49D-379A-C1C8A8ACDD6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1589D33-AA85-3E80-7347-322F08F3ECD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8B6ED67-1110-FFCB-38DA-BCA8DFAA8AE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A10558-5C03-DDA0-CE3C-5C8070F3F1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0CE973C-2F87-18B9-568C-CCA8F14286E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6B4313F-64C5-8920-83E8-181771EFC80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FDAE667-E0DD-C0FA-10B2-1A451A0B08E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4E31C4-967B-9C76-4D9D-2393129706E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0F170C-D78F-9E33-C750-8E4D052808F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696D8B-9514-2C95-0181-6F10A866D7C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D36AA76-EB2B-DFA1-1DC8-6433B3BE3CF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786D011-F4B7-D9C2-E93C-10227F0FC81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C7587C-F7E4-6891-ED04-8A86605CD22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688DA0-45F9-3BDF-29E8-0C6FBD77DF3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03FE407-245B-D967-B686-F64DF0E9C5C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E5042B-A163-3968-16F3-46BCF1072F6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8F3224-D1A1-C9EC-EE00-650BD1B4360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15DEAB8-5626-AC2B-E029-636CB2837F1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E5494-7B73-D262-EEE2-CED48935FB6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1E05521-39C2-6104-BD60-21AF4D2C6B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DE94D1-EC7E-C451-DAC4-DE563B9F43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SAB: ICD10...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 dirty="0">
                  <a:solidFill>
                    <a:schemeClr val="accent2"/>
                  </a:solidFill>
                </a:rPr>
                <a:t>SAB: ICD10...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 dirty="0">
                  <a:solidFill>
                    <a:schemeClr val="accent2"/>
                  </a:solidFill>
                </a:rPr>
                <a:t>SAB: </a:t>
              </a:r>
              <a:r>
                <a:rPr lang="en-US" sz="1400" dirty="0" err="1">
                  <a:solidFill>
                    <a:schemeClr val="accent2"/>
                  </a:solidFill>
                </a:rPr>
                <a:t>RxNorm</a:t>
              </a:r>
              <a:r>
                <a:rPr lang="en-US" sz="1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633712" y="5613640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Metadata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089578-6102-AE67-D3AF-FCAD6633F29E}"/>
              </a:ext>
            </a:extLst>
          </p:cNvPr>
          <p:cNvSpPr txBox="1"/>
          <p:nvPr/>
        </p:nvSpPr>
        <p:spPr>
          <a:xfrm>
            <a:off x="1299814" y="163988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E29B6-B57F-78AE-0AB7-397D33CA0925}"/>
              </a:ext>
            </a:extLst>
          </p:cNvPr>
          <p:cNvSpPr txBox="1"/>
          <p:nvPr/>
        </p:nvSpPr>
        <p:spPr>
          <a:xfrm>
            <a:off x="8637671" y="1353897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512EA4-A490-9950-C2D9-77064511F39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942030C-199C-AB3F-86EB-D7790DA7542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033CF22-C715-B662-A659-9E87CD441D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E4E745-6270-7724-F6D1-78F547DE72D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583DF1-BA76-32EA-6A30-2CD3B3752DD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EC7A020-700E-F2C2-5615-322DE8386EA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5FF38C-D89F-80DF-C18D-8233A7FECEA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78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508636-4B40-36A7-3ADD-0EED887BD99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4028CA-9262-16D4-5EC8-4E84AAF0F84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EB735C0-F43C-A50C-1FD3-0D81C2BC50D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813CF2-BDC8-80E9-3416-B88EAE6CDD2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7300E8-0024-74D0-0642-AB4C9C69079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9AD24F-48C7-46CC-D387-C81AF81C7C3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5B31FBA-B78B-32CF-5C6B-3D5DFE487F3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 dirty="0"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CB8B9-D41D-97CE-0AD0-706252A6156C}"/>
              </a:ext>
            </a:extLst>
          </p:cNvPr>
          <p:cNvSpPr txBox="1"/>
          <p:nvPr/>
        </p:nvSpPr>
        <p:spPr>
          <a:xfrm>
            <a:off x="5178783" y="5075314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NLP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BA625E-A030-9F2A-C146-6B2D7487F8E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7B147-510B-E51C-C4C1-78DCF4AA1B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3DEE0B-7507-BFA7-2161-B88D29C6DFD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1332FE-9001-B086-6164-5DA1DC41169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A39FA-EBF4-D17B-08DA-FBAB4B61538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24ED-B97E-23C8-542E-0D1348B1763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E2270-ED1A-5BB3-A57D-A1E337831B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 dirty="0">
                <a:effectLst/>
                <a:latin typeface="+mj-lt"/>
              </a:rPr>
              <a:t>Those who experience high psychological stress will enter the trial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 dirty="0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 dirty="0">
                <a:effectLst/>
                <a:latin typeface="+mj-lt"/>
              </a:rPr>
              <a:t>o severe psychiatric disease requiring treatment, e.g., schizophrenia</a:t>
            </a:r>
            <a:endParaRPr lang="en-US" i="1" dirty="0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 dirty="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 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10CA8-CA52-E652-44D9-1958034B266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89B48-3FAE-44C5-EB77-B0CF764510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54E73-1C6A-BE13-3734-BF8727F2C06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29E76-7D96-67E7-C328-1EEE75C9B4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2D100D-33B2-B717-B437-9D23E9C13BB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DB6CAF-E15A-D72C-1EB8-BFA6061E6DF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6ACF57-B9F8-7218-8F27-E26F49D0EC3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47262</TotalTime>
  <Words>7636</Words>
  <Application>Microsoft Macintosh PowerPoint</Application>
  <PresentationFormat>Widescreen</PresentationFormat>
  <Paragraphs>1540</Paragraphs>
  <Slides>78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458</cp:revision>
  <dcterms:created xsi:type="dcterms:W3CDTF">2022-09-24T00:07:29Z</dcterms:created>
  <dcterms:modified xsi:type="dcterms:W3CDTF">2023-05-16T18:51:54Z</dcterms:modified>
</cp:coreProperties>
</file>